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147473045" r:id="rId3"/>
    <p:sldId id="2147473033" r:id="rId4"/>
    <p:sldId id="2147473037" r:id="rId5"/>
    <p:sldId id="2147473038" r:id="rId6"/>
    <p:sldId id="2147473039" r:id="rId7"/>
    <p:sldId id="2147473040" r:id="rId8"/>
    <p:sldId id="2147473041" r:id="rId9"/>
    <p:sldId id="2147473042" r:id="rId10"/>
    <p:sldId id="2147473044" r:id="rId11"/>
    <p:sldId id="214747304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564"/>
    <p:restoredTop sz="96327"/>
  </p:normalViewPr>
  <p:slideViewPr>
    <p:cSldViewPr snapToGrid="0">
      <p:cViewPr varScale="1">
        <p:scale>
          <a:sx n="111" d="100"/>
          <a:sy n="111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F7806-1538-E04E-92A2-9348A745B54D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0B2E8-5FB6-EB46-98FB-54D41ED94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05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0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91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1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60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0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6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are attempting to coin the term decision hacking, to encompass more than just optimization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idea is that if you can write down the constraints and objectives mathematically, you should, and solve it using constrained optimization.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not, the next thing to try is A2RL, because it is easy and only required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A2RL does provide an initial data analysis step, if you then find your data doesn’t have quite the right properties, you may need to mix in more simulation with a knowledge of the problem to account for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finally, not shown, is the idea of exploring, when putting a solution online into production.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1BDCD-42E9-854D-9088-A5655330CE8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81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5B43-EA29-99D1-2F6F-0B717AAD5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1DD4A-9980-2A2E-F1EC-A2129C3D7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11FFC-B196-4A85-6087-0FB4E6EB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3EDD0-7F97-9C27-9779-6E11316B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38EDC-01AC-F29D-FE80-413F9716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8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8746-6F2D-D585-F965-7BB27E1D4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1CB60-C903-239D-C601-3A3278108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80808-ECBE-E152-7F9A-D55EB21A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F2973-C28C-FB51-8452-192BC8FC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1E6D0-E9AD-2CA3-0143-399CEE08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6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6B48B3-570D-4D50-0349-AAE1A0A1C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8A2E2-B95B-8958-7208-2A6B2C565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3C978-12E4-4EA9-5963-0CE118CD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E66D3-4786-D43F-ECA1-5FB86C4F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FFB01-CD68-66DC-ECA5-FB74C01F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8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AC27-A528-804F-2001-B3C52D6F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5FD3-72F4-568F-61AC-F7BA76427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1BFC4-FDF6-6E1F-2461-BE008461A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8EA98-3AB6-C134-2062-07229349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791F-055F-9ACB-C4E7-4BFCBA15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3788-A752-53DC-8DAD-759C0B33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0275D-DEF5-FE65-BDF8-D7ED927FC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CF81C-1AC0-93A9-F0BC-773EAB53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0B233-AE48-7C95-616E-A9981724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D5325-069D-AA9B-DC3D-4FC29252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F44A-2BC0-A044-6602-8B1708D2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1DCAE-63D3-A61B-AAD9-858A0CCA2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AB088-A4D2-9F41-9028-94E1E3529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F9FCD-1079-158D-8CD6-418304D3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2DB53-98F3-E150-8DCD-92F9C661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5225D-927F-3B89-4229-9C1A3C0C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6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889F-EA34-B8B8-DF6C-A6AF52F0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AFF84-7999-A97E-ABE2-07F444E59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19821-027D-F1D8-B49F-A1C6CF958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5112E-2763-39AF-F9FE-E1A917FBB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10D473-1C7A-4135-40E8-B07588E48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45E49-6D85-C26A-10BF-F4DA3FEC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2206E-B9C9-9A90-227E-B1291DAA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C8E70-2B6E-8670-A4D0-6ABF7C6B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25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A600-FB02-B673-9861-C43CE4A17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0244D-7690-0EAF-4CFB-DECB948C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65913-A6EF-CE8E-2C8D-EDB103E5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79CCD-57D9-5CB9-68BF-4B94D151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4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0D949-5983-D42C-0DE0-BAB5F962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6910C-DBB3-8C90-6F1E-BAC3CC02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C6994-4227-88BE-A023-B13E9D9B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40CD-33EF-7E8F-9786-9E15B4B6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D2EB-4C5E-5455-23DC-588D1E190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58196-9C3B-D8D9-37B0-4C2AB7E6B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DD3E6-FA9D-1A19-FF61-264A550E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1E228-C78D-6BF9-B089-E4C4F4DC6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5F892-B3EA-FE48-A56D-4AD4F51C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0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F99-1370-D30D-482C-CE72001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9897D-89D4-9941-0BD1-A711F0217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E73ED-B855-91AC-73EA-7B0CBA19A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547DA-89C5-A298-8401-BA330F39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30095-57C9-FA33-E9F2-2D11A4B9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AF27A-A367-110E-DE6C-CAE65AB0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87C04-53EB-BFE2-0F54-107BA2A4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FC3EF-26A1-F36A-5A0A-EE4F77B4D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E6FF-0F3E-2ED7-DDCB-88E035E04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2BED9-398F-8D4C-A896-EF056B050855}" type="datetimeFigureOut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D4D2-CFC4-1FDF-7FD8-EC00A8C8F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B5632-B481-D24E-C26A-767C026BB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77695-9882-7B4A-8696-FCF5C5C14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055394-72E1-1716-055A-592C5F89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225" y="332340"/>
            <a:ext cx="7769600" cy="437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06CF4-93B1-761F-101C-B17C21A3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5270" y="4422293"/>
            <a:ext cx="4236823" cy="22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F34DA744-E90C-4205-B734-94D36C04A8FB}"/>
              </a:ext>
            </a:extLst>
          </p:cNvPr>
          <p:cNvSpPr/>
          <p:nvPr/>
        </p:nvSpPr>
        <p:spPr>
          <a:xfrm>
            <a:off x="2032911" y="177167"/>
            <a:ext cx="8186737" cy="5037771"/>
          </a:xfrm>
          <a:custGeom>
            <a:avLst/>
            <a:gdLst/>
            <a:ahLst/>
            <a:cxnLst/>
            <a:rect l="l" t="t" r="r" b="b"/>
            <a:pathLst>
              <a:path w="8186737" h="5037771">
                <a:moveTo>
                  <a:pt x="7282941" y="3273117"/>
                </a:moveTo>
                <a:lnTo>
                  <a:pt x="7368285" y="3273117"/>
                </a:lnTo>
                <a:cubicBezTo>
                  <a:pt x="7405673" y="3273117"/>
                  <a:pt x="7434527" y="3283277"/>
                  <a:pt x="7454848" y="3303597"/>
                </a:cubicBezTo>
                <a:cubicBezTo>
                  <a:pt x="7475167" y="3323917"/>
                  <a:pt x="7485327" y="3351958"/>
                  <a:pt x="7485327" y="3387721"/>
                </a:cubicBezTo>
                <a:cubicBezTo>
                  <a:pt x="7485327" y="3423485"/>
                  <a:pt x="7475167" y="3451526"/>
                  <a:pt x="7454848" y="3471846"/>
                </a:cubicBezTo>
                <a:cubicBezTo>
                  <a:pt x="7434527" y="3492166"/>
                  <a:pt x="7405673" y="3502326"/>
                  <a:pt x="7368285" y="3502326"/>
                </a:cubicBezTo>
                <a:lnTo>
                  <a:pt x="7282941" y="3502326"/>
                </a:lnTo>
                <a:close/>
                <a:moveTo>
                  <a:pt x="2954933" y="3269459"/>
                </a:moveTo>
                <a:lnTo>
                  <a:pt x="3052469" y="3269459"/>
                </a:lnTo>
                <a:cubicBezTo>
                  <a:pt x="3129685" y="3269459"/>
                  <a:pt x="3168293" y="3306441"/>
                  <a:pt x="3168293" y="3380406"/>
                </a:cubicBezTo>
                <a:cubicBezTo>
                  <a:pt x="3168293" y="3416982"/>
                  <a:pt x="3158336" y="3445024"/>
                  <a:pt x="3138423" y="3464531"/>
                </a:cubicBezTo>
                <a:cubicBezTo>
                  <a:pt x="3118509" y="3484038"/>
                  <a:pt x="3090671" y="3493792"/>
                  <a:pt x="3054907" y="3493792"/>
                </a:cubicBezTo>
                <a:lnTo>
                  <a:pt x="2954933" y="3493792"/>
                </a:lnTo>
                <a:close/>
                <a:moveTo>
                  <a:pt x="6476211" y="3268240"/>
                </a:moveTo>
                <a:cubicBezTo>
                  <a:pt x="6537171" y="3268240"/>
                  <a:pt x="6583501" y="3289982"/>
                  <a:pt x="6615200" y="3333467"/>
                </a:cubicBezTo>
                <a:cubicBezTo>
                  <a:pt x="6646899" y="3376952"/>
                  <a:pt x="6662749" y="3441366"/>
                  <a:pt x="6662749" y="3526710"/>
                </a:cubicBezTo>
                <a:cubicBezTo>
                  <a:pt x="6662749" y="3610429"/>
                  <a:pt x="6647102" y="3673827"/>
                  <a:pt x="6615809" y="3716905"/>
                </a:cubicBezTo>
                <a:cubicBezTo>
                  <a:pt x="6584517" y="3759984"/>
                  <a:pt x="6537983" y="3781523"/>
                  <a:pt x="6476211" y="3781523"/>
                </a:cubicBezTo>
                <a:cubicBezTo>
                  <a:pt x="6415251" y="3781523"/>
                  <a:pt x="6369125" y="3759577"/>
                  <a:pt x="6337832" y="3715686"/>
                </a:cubicBezTo>
                <a:cubicBezTo>
                  <a:pt x="6306539" y="3671795"/>
                  <a:pt x="6290893" y="3607584"/>
                  <a:pt x="6290893" y="3523052"/>
                </a:cubicBezTo>
                <a:cubicBezTo>
                  <a:pt x="6290893" y="3439334"/>
                  <a:pt x="6306539" y="3375936"/>
                  <a:pt x="6337832" y="3332857"/>
                </a:cubicBezTo>
                <a:cubicBezTo>
                  <a:pt x="6369125" y="3289779"/>
                  <a:pt x="6415251" y="3268240"/>
                  <a:pt x="6476211" y="3268240"/>
                </a:cubicBezTo>
                <a:close/>
                <a:moveTo>
                  <a:pt x="2151862" y="3268240"/>
                </a:moveTo>
                <a:cubicBezTo>
                  <a:pt x="2212822" y="3268240"/>
                  <a:pt x="2259151" y="3289982"/>
                  <a:pt x="2290850" y="3333467"/>
                </a:cubicBezTo>
                <a:cubicBezTo>
                  <a:pt x="2322549" y="3376952"/>
                  <a:pt x="2338399" y="3441366"/>
                  <a:pt x="2338399" y="3526710"/>
                </a:cubicBezTo>
                <a:cubicBezTo>
                  <a:pt x="2338399" y="3610429"/>
                  <a:pt x="2322752" y="3673827"/>
                  <a:pt x="2291460" y="3716905"/>
                </a:cubicBezTo>
                <a:cubicBezTo>
                  <a:pt x="2260167" y="3759984"/>
                  <a:pt x="2213634" y="3781523"/>
                  <a:pt x="2151862" y="3781523"/>
                </a:cubicBezTo>
                <a:cubicBezTo>
                  <a:pt x="2090902" y="3781523"/>
                  <a:pt x="2044775" y="3759577"/>
                  <a:pt x="2013482" y="3715686"/>
                </a:cubicBezTo>
                <a:cubicBezTo>
                  <a:pt x="1982189" y="3671795"/>
                  <a:pt x="1966544" y="3607584"/>
                  <a:pt x="1966544" y="3523052"/>
                </a:cubicBezTo>
                <a:cubicBezTo>
                  <a:pt x="1966544" y="3439334"/>
                  <a:pt x="1982189" y="3375936"/>
                  <a:pt x="2013482" y="3332857"/>
                </a:cubicBezTo>
                <a:cubicBezTo>
                  <a:pt x="2044775" y="3289779"/>
                  <a:pt x="2090902" y="3268240"/>
                  <a:pt x="2151862" y="3268240"/>
                </a:cubicBezTo>
                <a:close/>
                <a:moveTo>
                  <a:pt x="7056169" y="3102429"/>
                </a:moveTo>
                <a:lnTo>
                  <a:pt x="7056169" y="3947334"/>
                </a:lnTo>
                <a:lnTo>
                  <a:pt x="7282941" y="3947334"/>
                </a:lnTo>
                <a:lnTo>
                  <a:pt x="7282941" y="3673014"/>
                </a:lnTo>
                <a:lnTo>
                  <a:pt x="7402422" y="3673014"/>
                </a:lnTo>
                <a:cubicBezTo>
                  <a:pt x="7499145" y="3673014"/>
                  <a:pt x="7575751" y="3647614"/>
                  <a:pt x="7632241" y="3596814"/>
                </a:cubicBezTo>
                <a:cubicBezTo>
                  <a:pt x="7688731" y="3546014"/>
                  <a:pt x="7716975" y="3476317"/>
                  <a:pt x="7716975" y="3387721"/>
                </a:cubicBezTo>
                <a:cubicBezTo>
                  <a:pt x="7716975" y="3299126"/>
                  <a:pt x="7688731" y="3229429"/>
                  <a:pt x="7632241" y="3178629"/>
                </a:cubicBezTo>
                <a:cubicBezTo>
                  <a:pt x="7575751" y="3127829"/>
                  <a:pt x="7499145" y="3102429"/>
                  <a:pt x="7402422" y="3102429"/>
                </a:cubicBezTo>
                <a:close/>
                <a:moveTo>
                  <a:pt x="5151170" y="3102429"/>
                </a:moveTo>
                <a:lnTo>
                  <a:pt x="5151170" y="3947334"/>
                </a:lnTo>
                <a:lnTo>
                  <a:pt x="5386475" y="3947334"/>
                </a:lnTo>
                <a:lnTo>
                  <a:pt x="5386475" y="3609616"/>
                </a:lnTo>
                <a:lnTo>
                  <a:pt x="5660795" y="3609616"/>
                </a:lnTo>
                <a:lnTo>
                  <a:pt x="5660795" y="3947334"/>
                </a:lnTo>
                <a:lnTo>
                  <a:pt x="5896101" y="3947334"/>
                </a:lnTo>
                <a:lnTo>
                  <a:pt x="5896101" y="3102429"/>
                </a:lnTo>
                <a:lnTo>
                  <a:pt x="5660795" y="3102429"/>
                </a:lnTo>
                <a:lnTo>
                  <a:pt x="5660795" y="3426736"/>
                </a:lnTo>
                <a:lnTo>
                  <a:pt x="5386475" y="3426736"/>
                </a:lnTo>
                <a:lnTo>
                  <a:pt x="5386475" y="3102429"/>
                </a:lnTo>
                <a:close/>
                <a:moveTo>
                  <a:pt x="3541445" y="3102429"/>
                </a:moveTo>
                <a:lnTo>
                  <a:pt x="3541445" y="3947334"/>
                </a:lnTo>
                <a:lnTo>
                  <a:pt x="3776750" y="3947334"/>
                </a:lnTo>
                <a:lnTo>
                  <a:pt x="3776750" y="3547436"/>
                </a:lnTo>
                <a:lnTo>
                  <a:pt x="4066920" y="3947334"/>
                </a:lnTo>
                <a:lnTo>
                  <a:pt x="4340021" y="3947334"/>
                </a:lnTo>
                <a:lnTo>
                  <a:pt x="3993768" y="3491353"/>
                </a:lnTo>
                <a:lnTo>
                  <a:pt x="4311979" y="3102429"/>
                </a:lnTo>
                <a:lnTo>
                  <a:pt x="4049851" y="3102429"/>
                </a:lnTo>
                <a:lnTo>
                  <a:pt x="3776750" y="3451120"/>
                </a:lnTo>
                <a:lnTo>
                  <a:pt x="3776750" y="3102429"/>
                </a:lnTo>
                <a:close/>
                <a:moveTo>
                  <a:pt x="2731820" y="3102429"/>
                </a:moveTo>
                <a:lnTo>
                  <a:pt x="2731820" y="3947334"/>
                </a:lnTo>
                <a:lnTo>
                  <a:pt x="2954933" y="3947334"/>
                </a:lnTo>
                <a:lnTo>
                  <a:pt x="2954933" y="3652288"/>
                </a:lnTo>
                <a:lnTo>
                  <a:pt x="3062223" y="3652288"/>
                </a:lnTo>
                <a:lnTo>
                  <a:pt x="3210965" y="3947334"/>
                </a:lnTo>
                <a:lnTo>
                  <a:pt x="3454805" y="3947334"/>
                </a:lnTo>
                <a:lnTo>
                  <a:pt x="3268268" y="3603520"/>
                </a:lnTo>
                <a:cubicBezTo>
                  <a:pt x="3308908" y="3579949"/>
                  <a:pt x="3340403" y="3548656"/>
                  <a:pt x="3362755" y="3509641"/>
                </a:cubicBezTo>
                <a:cubicBezTo>
                  <a:pt x="3385108" y="3470627"/>
                  <a:pt x="3396284" y="3426329"/>
                  <a:pt x="3396284" y="3376749"/>
                </a:cubicBezTo>
                <a:cubicBezTo>
                  <a:pt x="3396284" y="3292217"/>
                  <a:pt x="3367835" y="3225365"/>
                  <a:pt x="3310939" y="3176190"/>
                </a:cubicBezTo>
                <a:cubicBezTo>
                  <a:pt x="3254044" y="3127016"/>
                  <a:pt x="3177234" y="3102429"/>
                  <a:pt x="3080511" y="3102429"/>
                </a:cubicBezTo>
                <a:close/>
                <a:moveTo>
                  <a:pt x="463041" y="3102429"/>
                </a:moveTo>
                <a:lnTo>
                  <a:pt x="691031" y="3947334"/>
                </a:lnTo>
                <a:lnTo>
                  <a:pt x="938529" y="3947334"/>
                </a:lnTo>
                <a:lnTo>
                  <a:pt x="1055572" y="3395037"/>
                </a:lnTo>
                <a:lnTo>
                  <a:pt x="1175054" y="3947334"/>
                </a:lnTo>
                <a:lnTo>
                  <a:pt x="1423771" y="3947334"/>
                </a:lnTo>
                <a:lnTo>
                  <a:pt x="1650542" y="3102429"/>
                </a:lnTo>
                <a:lnTo>
                  <a:pt x="1400606" y="3102429"/>
                </a:lnTo>
                <a:lnTo>
                  <a:pt x="1300631" y="3694960"/>
                </a:lnTo>
                <a:lnTo>
                  <a:pt x="1179931" y="3119497"/>
                </a:lnTo>
                <a:lnTo>
                  <a:pt x="940967" y="3119497"/>
                </a:lnTo>
                <a:lnTo>
                  <a:pt x="820267" y="3686425"/>
                </a:lnTo>
                <a:lnTo>
                  <a:pt x="721511" y="3102429"/>
                </a:lnTo>
                <a:close/>
                <a:moveTo>
                  <a:pt x="6476211" y="3081702"/>
                </a:moveTo>
                <a:cubicBezTo>
                  <a:pt x="6390053" y="3081702"/>
                  <a:pt x="6315073" y="3099177"/>
                  <a:pt x="6251269" y="3134128"/>
                </a:cubicBezTo>
                <a:cubicBezTo>
                  <a:pt x="6187464" y="3169078"/>
                  <a:pt x="6138086" y="3219675"/>
                  <a:pt x="6103136" y="3285918"/>
                </a:cubicBezTo>
                <a:cubicBezTo>
                  <a:pt x="6068185" y="3352161"/>
                  <a:pt x="6050711" y="3431206"/>
                  <a:pt x="6050711" y="3523052"/>
                </a:cubicBezTo>
                <a:cubicBezTo>
                  <a:pt x="6050711" y="3612461"/>
                  <a:pt x="6067373" y="3690489"/>
                  <a:pt x="6100698" y="3757139"/>
                </a:cubicBezTo>
                <a:cubicBezTo>
                  <a:pt x="6134022" y="3823789"/>
                  <a:pt x="6182790" y="3875605"/>
                  <a:pt x="6247002" y="3912587"/>
                </a:cubicBezTo>
                <a:cubicBezTo>
                  <a:pt x="6311213" y="3949569"/>
                  <a:pt x="6387615" y="3968061"/>
                  <a:pt x="6476211" y="3968061"/>
                </a:cubicBezTo>
                <a:cubicBezTo>
                  <a:pt x="6562367" y="3968061"/>
                  <a:pt x="6637551" y="3950788"/>
                  <a:pt x="6701763" y="3916245"/>
                </a:cubicBezTo>
                <a:cubicBezTo>
                  <a:pt x="6765975" y="3881701"/>
                  <a:pt x="6815555" y="3831104"/>
                  <a:pt x="6850505" y="3764454"/>
                </a:cubicBezTo>
                <a:cubicBezTo>
                  <a:pt x="6885455" y="3697804"/>
                  <a:pt x="6902931" y="3618557"/>
                  <a:pt x="6902931" y="3526710"/>
                </a:cubicBezTo>
                <a:cubicBezTo>
                  <a:pt x="6902931" y="3436489"/>
                  <a:pt x="6886065" y="3358054"/>
                  <a:pt x="6852334" y="3291404"/>
                </a:cubicBezTo>
                <a:cubicBezTo>
                  <a:pt x="6818603" y="3224755"/>
                  <a:pt x="6769631" y="3173142"/>
                  <a:pt x="6705421" y="3136566"/>
                </a:cubicBezTo>
                <a:cubicBezTo>
                  <a:pt x="6641209" y="3099990"/>
                  <a:pt x="6564806" y="3081702"/>
                  <a:pt x="6476211" y="3081702"/>
                </a:cubicBezTo>
                <a:close/>
                <a:moveTo>
                  <a:pt x="4717668" y="3081702"/>
                </a:moveTo>
                <a:cubicBezTo>
                  <a:pt x="4651831" y="3081702"/>
                  <a:pt x="4593512" y="3092269"/>
                  <a:pt x="4542713" y="3113401"/>
                </a:cubicBezTo>
                <a:cubicBezTo>
                  <a:pt x="4491912" y="3134534"/>
                  <a:pt x="4451882" y="3165014"/>
                  <a:pt x="4422621" y="3204841"/>
                </a:cubicBezTo>
                <a:cubicBezTo>
                  <a:pt x="4393361" y="3244669"/>
                  <a:pt x="4378730" y="3291404"/>
                  <a:pt x="4378730" y="3345049"/>
                </a:cubicBezTo>
                <a:cubicBezTo>
                  <a:pt x="4378730" y="3410886"/>
                  <a:pt x="4395799" y="3464125"/>
                  <a:pt x="4429937" y="3504765"/>
                </a:cubicBezTo>
                <a:cubicBezTo>
                  <a:pt x="4464074" y="3545404"/>
                  <a:pt x="4519751" y="3579136"/>
                  <a:pt x="4596967" y="3605958"/>
                </a:cubicBezTo>
                <a:lnTo>
                  <a:pt x="4667681" y="3630342"/>
                </a:lnTo>
                <a:cubicBezTo>
                  <a:pt x="4702631" y="3642534"/>
                  <a:pt x="4727625" y="3652491"/>
                  <a:pt x="4742662" y="3660213"/>
                </a:cubicBezTo>
                <a:cubicBezTo>
                  <a:pt x="4757698" y="3667934"/>
                  <a:pt x="4767858" y="3675859"/>
                  <a:pt x="4773142" y="3683987"/>
                </a:cubicBezTo>
                <a:cubicBezTo>
                  <a:pt x="4778425" y="3692115"/>
                  <a:pt x="4781066" y="3702681"/>
                  <a:pt x="4781066" y="3715686"/>
                </a:cubicBezTo>
                <a:cubicBezTo>
                  <a:pt x="4781066" y="3739257"/>
                  <a:pt x="4770906" y="3756529"/>
                  <a:pt x="4750586" y="3767502"/>
                </a:cubicBezTo>
                <a:cubicBezTo>
                  <a:pt x="4730266" y="3778475"/>
                  <a:pt x="4698973" y="3783961"/>
                  <a:pt x="4656708" y="3783961"/>
                </a:cubicBezTo>
                <a:cubicBezTo>
                  <a:pt x="4616880" y="3783961"/>
                  <a:pt x="4572786" y="3780507"/>
                  <a:pt x="4524425" y="3773598"/>
                </a:cubicBezTo>
                <a:cubicBezTo>
                  <a:pt x="4476063" y="3766689"/>
                  <a:pt x="4431968" y="3757952"/>
                  <a:pt x="4392142" y="3747385"/>
                </a:cubicBezTo>
                <a:lnTo>
                  <a:pt x="4392142" y="3920512"/>
                </a:lnTo>
                <a:cubicBezTo>
                  <a:pt x="4424653" y="3935142"/>
                  <a:pt x="4464074" y="3946724"/>
                  <a:pt x="4510404" y="3955259"/>
                </a:cubicBezTo>
                <a:cubicBezTo>
                  <a:pt x="4556734" y="3963793"/>
                  <a:pt x="4604689" y="3968061"/>
                  <a:pt x="4654270" y="3968061"/>
                </a:cubicBezTo>
                <a:cubicBezTo>
                  <a:pt x="4769687" y="3968061"/>
                  <a:pt x="4859298" y="3943270"/>
                  <a:pt x="4923103" y="3893689"/>
                </a:cubicBezTo>
                <a:cubicBezTo>
                  <a:pt x="4986908" y="3844109"/>
                  <a:pt x="5018810" y="3774614"/>
                  <a:pt x="5018810" y="3685206"/>
                </a:cubicBezTo>
                <a:cubicBezTo>
                  <a:pt x="5018810" y="3620995"/>
                  <a:pt x="5001132" y="3569585"/>
                  <a:pt x="4965775" y="3530977"/>
                </a:cubicBezTo>
                <a:cubicBezTo>
                  <a:pt x="4930418" y="3492369"/>
                  <a:pt x="4870881" y="3459248"/>
                  <a:pt x="4787162" y="3431613"/>
                </a:cubicBezTo>
                <a:lnTo>
                  <a:pt x="4714010" y="3407228"/>
                </a:lnTo>
                <a:cubicBezTo>
                  <a:pt x="4674996" y="3394224"/>
                  <a:pt x="4648173" y="3382032"/>
                  <a:pt x="4633543" y="3370653"/>
                </a:cubicBezTo>
                <a:cubicBezTo>
                  <a:pt x="4618912" y="3359273"/>
                  <a:pt x="4611597" y="3345456"/>
                  <a:pt x="4611598" y="3329200"/>
                </a:cubicBezTo>
                <a:cubicBezTo>
                  <a:pt x="4611597" y="3285308"/>
                  <a:pt x="4653456" y="3263363"/>
                  <a:pt x="4737175" y="3263363"/>
                </a:cubicBezTo>
                <a:cubicBezTo>
                  <a:pt x="4808701" y="3263363"/>
                  <a:pt x="4883073" y="3274336"/>
                  <a:pt x="4960289" y="3296281"/>
                </a:cubicBezTo>
                <a:lnTo>
                  <a:pt x="4960289" y="3125593"/>
                </a:lnTo>
                <a:cubicBezTo>
                  <a:pt x="4883885" y="3096333"/>
                  <a:pt x="4803012" y="3081702"/>
                  <a:pt x="4717668" y="3081702"/>
                </a:cubicBezTo>
                <a:close/>
                <a:moveTo>
                  <a:pt x="2151862" y="3081702"/>
                </a:moveTo>
                <a:cubicBezTo>
                  <a:pt x="2065705" y="3081702"/>
                  <a:pt x="1990724" y="3099177"/>
                  <a:pt x="1926919" y="3134128"/>
                </a:cubicBezTo>
                <a:cubicBezTo>
                  <a:pt x="1863114" y="3169078"/>
                  <a:pt x="1813737" y="3219675"/>
                  <a:pt x="1778786" y="3285918"/>
                </a:cubicBezTo>
                <a:cubicBezTo>
                  <a:pt x="1743836" y="3352161"/>
                  <a:pt x="1726361" y="3431206"/>
                  <a:pt x="1726361" y="3523052"/>
                </a:cubicBezTo>
                <a:cubicBezTo>
                  <a:pt x="1726361" y="3612461"/>
                  <a:pt x="1743023" y="3690489"/>
                  <a:pt x="1776348" y="3757139"/>
                </a:cubicBezTo>
                <a:cubicBezTo>
                  <a:pt x="1809673" y="3823789"/>
                  <a:pt x="1858441" y="3875605"/>
                  <a:pt x="1922652" y="3912587"/>
                </a:cubicBezTo>
                <a:cubicBezTo>
                  <a:pt x="1986863" y="3949569"/>
                  <a:pt x="2063266" y="3968061"/>
                  <a:pt x="2151862" y="3968061"/>
                </a:cubicBezTo>
                <a:cubicBezTo>
                  <a:pt x="2238018" y="3968061"/>
                  <a:pt x="2313202" y="3950788"/>
                  <a:pt x="2377414" y="3916245"/>
                </a:cubicBezTo>
                <a:cubicBezTo>
                  <a:pt x="2441625" y="3881701"/>
                  <a:pt x="2491205" y="3831104"/>
                  <a:pt x="2526156" y="3764454"/>
                </a:cubicBezTo>
                <a:cubicBezTo>
                  <a:pt x="2561106" y="3697804"/>
                  <a:pt x="2578582" y="3618557"/>
                  <a:pt x="2578582" y="3526710"/>
                </a:cubicBezTo>
                <a:cubicBezTo>
                  <a:pt x="2578582" y="3436489"/>
                  <a:pt x="2561716" y="3358054"/>
                  <a:pt x="2527985" y="3291404"/>
                </a:cubicBezTo>
                <a:cubicBezTo>
                  <a:pt x="2494253" y="3224755"/>
                  <a:pt x="2445282" y="3173142"/>
                  <a:pt x="2381071" y="3136566"/>
                </a:cubicBezTo>
                <a:cubicBezTo>
                  <a:pt x="2316860" y="3099990"/>
                  <a:pt x="2240456" y="3081702"/>
                  <a:pt x="2151862" y="3081702"/>
                </a:cubicBezTo>
                <a:close/>
                <a:moveTo>
                  <a:pt x="1931186" y="1837966"/>
                </a:moveTo>
                <a:lnTo>
                  <a:pt x="2017749" y="2151300"/>
                </a:lnTo>
                <a:lnTo>
                  <a:pt x="1847061" y="2151300"/>
                </a:lnTo>
                <a:close/>
                <a:moveTo>
                  <a:pt x="4909997" y="1635579"/>
                </a:moveTo>
                <a:lnTo>
                  <a:pt x="4909997" y="1819678"/>
                </a:lnTo>
                <a:lnTo>
                  <a:pt x="5155056" y="1819678"/>
                </a:lnTo>
                <a:lnTo>
                  <a:pt x="5155056" y="2480484"/>
                </a:lnTo>
                <a:lnTo>
                  <a:pt x="5390362" y="2480484"/>
                </a:lnTo>
                <a:lnTo>
                  <a:pt x="5390362" y="1819678"/>
                </a:lnTo>
                <a:lnTo>
                  <a:pt x="5635420" y="1819678"/>
                </a:lnTo>
                <a:lnTo>
                  <a:pt x="5635420" y="1635579"/>
                </a:lnTo>
                <a:close/>
                <a:moveTo>
                  <a:pt x="4065320" y="1635579"/>
                </a:moveTo>
                <a:lnTo>
                  <a:pt x="4065320" y="2480484"/>
                </a:lnTo>
                <a:lnTo>
                  <a:pt x="4267707" y="2480484"/>
                </a:lnTo>
                <a:lnTo>
                  <a:pt x="4267707" y="1951351"/>
                </a:lnTo>
                <a:lnTo>
                  <a:pt x="4563972" y="2480484"/>
                </a:lnTo>
                <a:lnTo>
                  <a:pt x="4807812" y="2480484"/>
                </a:lnTo>
                <a:lnTo>
                  <a:pt x="4807812" y="1635579"/>
                </a:lnTo>
                <a:lnTo>
                  <a:pt x="4605425" y="1635579"/>
                </a:lnTo>
                <a:lnTo>
                  <a:pt x="4605425" y="2169588"/>
                </a:lnTo>
                <a:lnTo>
                  <a:pt x="4309160" y="1635579"/>
                </a:lnTo>
                <a:close/>
                <a:moveTo>
                  <a:pt x="3341420" y="1635579"/>
                </a:moveTo>
                <a:lnTo>
                  <a:pt x="3341420" y="2480484"/>
                </a:lnTo>
                <a:lnTo>
                  <a:pt x="3932731" y="2480484"/>
                </a:lnTo>
                <a:lnTo>
                  <a:pt x="3932731" y="2302481"/>
                </a:lnTo>
                <a:lnTo>
                  <a:pt x="3570629" y="2302481"/>
                </a:lnTo>
                <a:lnTo>
                  <a:pt x="3570629" y="2139108"/>
                </a:lnTo>
                <a:lnTo>
                  <a:pt x="3863237" y="2139108"/>
                </a:lnTo>
                <a:lnTo>
                  <a:pt x="3863237" y="1961105"/>
                </a:lnTo>
                <a:lnTo>
                  <a:pt x="3570629" y="1961105"/>
                </a:lnTo>
                <a:lnTo>
                  <a:pt x="3570629" y="1813582"/>
                </a:lnTo>
                <a:lnTo>
                  <a:pt x="3930293" y="1813582"/>
                </a:lnTo>
                <a:lnTo>
                  <a:pt x="3930293" y="1635579"/>
                </a:lnTo>
                <a:close/>
                <a:moveTo>
                  <a:pt x="1808047" y="1635579"/>
                </a:moveTo>
                <a:lnTo>
                  <a:pt x="1510562" y="2480484"/>
                </a:lnTo>
                <a:lnTo>
                  <a:pt x="1759280" y="2480484"/>
                </a:lnTo>
                <a:lnTo>
                  <a:pt x="1803171" y="2317111"/>
                </a:lnTo>
                <a:lnTo>
                  <a:pt x="2061641" y="2317111"/>
                </a:lnTo>
                <a:lnTo>
                  <a:pt x="2107971" y="2480484"/>
                </a:lnTo>
                <a:lnTo>
                  <a:pt x="2365221" y="2480484"/>
                </a:lnTo>
                <a:lnTo>
                  <a:pt x="2067737" y="1635579"/>
                </a:lnTo>
                <a:close/>
                <a:moveTo>
                  <a:pt x="2885972" y="1619729"/>
                </a:moveTo>
                <a:cubicBezTo>
                  <a:pt x="2741294" y="1619729"/>
                  <a:pt x="2629330" y="1658540"/>
                  <a:pt x="2550083" y="1736163"/>
                </a:cubicBezTo>
                <a:cubicBezTo>
                  <a:pt x="2470835" y="1813785"/>
                  <a:pt x="2431210" y="1924123"/>
                  <a:pt x="2431210" y="2067175"/>
                </a:cubicBezTo>
                <a:cubicBezTo>
                  <a:pt x="2431210" y="2155771"/>
                  <a:pt x="2447466" y="2232174"/>
                  <a:pt x="2479979" y="2296385"/>
                </a:cubicBezTo>
                <a:cubicBezTo>
                  <a:pt x="2512491" y="2360596"/>
                  <a:pt x="2560243" y="2409974"/>
                  <a:pt x="2623235" y="2444518"/>
                </a:cubicBezTo>
                <a:cubicBezTo>
                  <a:pt x="2686226" y="2479062"/>
                  <a:pt x="2762020" y="2496334"/>
                  <a:pt x="2850615" y="2496334"/>
                </a:cubicBezTo>
                <a:cubicBezTo>
                  <a:pt x="2909137" y="2496334"/>
                  <a:pt x="2968065" y="2490035"/>
                  <a:pt x="3027400" y="2477436"/>
                </a:cubicBezTo>
                <a:cubicBezTo>
                  <a:pt x="3086734" y="2464838"/>
                  <a:pt x="3136314" y="2448379"/>
                  <a:pt x="3176142" y="2428059"/>
                </a:cubicBezTo>
                <a:lnTo>
                  <a:pt x="3176142" y="1991585"/>
                </a:lnTo>
                <a:lnTo>
                  <a:pt x="2826231" y="1991585"/>
                </a:lnTo>
                <a:lnTo>
                  <a:pt x="2826231" y="2154958"/>
                </a:lnTo>
                <a:lnTo>
                  <a:pt x="2966439" y="2154958"/>
                </a:lnTo>
                <a:lnTo>
                  <a:pt x="2966439" y="2311015"/>
                </a:lnTo>
                <a:cubicBezTo>
                  <a:pt x="2942868" y="2314267"/>
                  <a:pt x="2917671" y="2315892"/>
                  <a:pt x="2890849" y="2315892"/>
                </a:cubicBezTo>
                <a:cubicBezTo>
                  <a:pt x="2742919" y="2315892"/>
                  <a:pt x="2668955" y="2234612"/>
                  <a:pt x="2668955" y="2072052"/>
                </a:cubicBezTo>
                <a:lnTo>
                  <a:pt x="2668955" y="2053764"/>
                </a:lnTo>
                <a:cubicBezTo>
                  <a:pt x="2668955" y="1970046"/>
                  <a:pt x="2688462" y="1907663"/>
                  <a:pt x="2727476" y="1866617"/>
                </a:cubicBezTo>
                <a:cubicBezTo>
                  <a:pt x="2766490" y="1825570"/>
                  <a:pt x="2826638" y="1805047"/>
                  <a:pt x="2907918" y="1805047"/>
                </a:cubicBezTo>
                <a:cubicBezTo>
                  <a:pt x="2941242" y="1805047"/>
                  <a:pt x="2979444" y="1808705"/>
                  <a:pt x="3022522" y="1816020"/>
                </a:cubicBezTo>
                <a:cubicBezTo>
                  <a:pt x="3065601" y="1823335"/>
                  <a:pt x="3105835" y="1833089"/>
                  <a:pt x="3143223" y="1845281"/>
                </a:cubicBezTo>
                <a:lnTo>
                  <a:pt x="3143223" y="1674593"/>
                </a:lnTo>
                <a:cubicBezTo>
                  <a:pt x="3109898" y="1658337"/>
                  <a:pt x="3069462" y="1645129"/>
                  <a:pt x="3021913" y="1634969"/>
                </a:cubicBezTo>
                <a:cubicBezTo>
                  <a:pt x="2974364" y="1624809"/>
                  <a:pt x="2929050" y="1619729"/>
                  <a:pt x="2885972" y="1619729"/>
                </a:cubicBezTo>
                <a:close/>
                <a:moveTo>
                  <a:pt x="6032118" y="1614852"/>
                </a:moveTo>
                <a:cubicBezTo>
                  <a:pt x="5966281" y="1614852"/>
                  <a:pt x="5907962" y="1625419"/>
                  <a:pt x="5857163" y="1646551"/>
                </a:cubicBezTo>
                <a:cubicBezTo>
                  <a:pt x="5806362" y="1667684"/>
                  <a:pt x="5766332" y="1698164"/>
                  <a:pt x="5737071" y="1737991"/>
                </a:cubicBezTo>
                <a:cubicBezTo>
                  <a:pt x="5707811" y="1777818"/>
                  <a:pt x="5693180" y="1824555"/>
                  <a:pt x="5693180" y="1878199"/>
                </a:cubicBezTo>
                <a:cubicBezTo>
                  <a:pt x="5693180" y="1944036"/>
                  <a:pt x="5710249" y="1997275"/>
                  <a:pt x="5744386" y="2037915"/>
                </a:cubicBezTo>
                <a:cubicBezTo>
                  <a:pt x="5778524" y="2078555"/>
                  <a:pt x="5834201" y="2112286"/>
                  <a:pt x="5911417" y="2139108"/>
                </a:cubicBezTo>
                <a:lnTo>
                  <a:pt x="5982131" y="2163492"/>
                </a:lnTo>
                <a:cubicBezTo>
                  <a:pt x="6017081" y="2175684"/>
                  <a:pt x="6042075" y="2185641"/>
                  <a:pt x="6057112" y="2193363"/>
                </a:cubicBezTo>
                <a:cubicBezTo>
                  <a:pt x="6072148" y="2201084"/>
                  <a:pt x="6082308" y="2209009"/>
                  <a:pt x="6087592" y="2217137"/>
                </a:cubicBezTo>
                <a:cubicBezTo>
                  <a:pt x="6092874" y="2225265"/>
                  <a:pt x="6095516" y="2235831"/>
                  <a:pt x="6095516" y="2248836"/>
                </a:cubicBezTo>
                <a:cubicBezTo>
                  <a:pt x="6095516" y="2272407"/>
                  <a:pt x="6085356" y="2289679"/>
                  <a:pt x="6065036" y="2300652"/>
                </a:cubicBezTo>
                <a:cubicBezTo>
                  <a:pt x="6044716" y="2311625"/>
                  <a:pt x="6013423" y="2317111"/>
                  <a:pt x="5971158" y="2317111"/>
                </a:cubicBezTo>
                <a:cubicBezTo>
                  <a:pt x="5931330" y="2317111"/>
                  <a:pt x="5887236" y="2313657"/>
                  <a:pt x="5838875" y="2306748"/>
                </a:cubicBezTo>
                <a:cubicBezTo>
                  <a:pt x="5790513" y="2299839"/>
                  <a:pt x="5746418" y="2291102"/>
                  <a:pt x="5706592" y="2280535"/>
                </a:cubicBezTo>
                <a:lnTo>
                  <a:pt x="5706592" y="2453662"/>
                </a:lnTo>
                <a:cubicBezTo>
                  <a:pt x="5739103" y="2468292"/>
                  <a:pt x="5778524" y="2479875"/>
                  <a:pt x="5824854" y="2488409"/>
                </a:cubicBezTo>
                <a:cubicBezTo>
                  <a:pt x="5871183" y="2496943"/>
                  <a:pt x="5919139" y="2501211"/>
                  <a:pt x="5968719" y="2501211"/>
                </a:cubicBezTo>
                <a:cubicBezTo>
                  <a:pt x="6084137" y="2501211"/>
                  <a:pt x="6173748" y="2476420"/>
                  <a:pt x="6237553" y="2426839"/>
                </a:cubicBezTo>
                <a:cubicBezTo>
                  <a:pt x="6301358" y="2377259"/>
                  <a:pt x="6333260" y="2307764"/>
                  <a:pt x="6333260" y="2218356"/>
                </a:cubicBezTo>
                <a:cubicBezTo>
                  <a:pt x="6333260" y="2154145"/>
                  <a:pt x="6315582" y="2102735"/>
                  <a:pt x="6280225" y="2064127"/>
                </a:cubicBezTo>
                <a:cubicBezTo>
                  <a:pt x="6244868" y="2025519"/>
                  <a:pt x="6185330" y="1992398"/>
                  <a:pt x="6101612" y="1964763"/>
                </a:cubicBezTo>
                <a:lnTo>
                  <a:pt x="6028460" y="1940379"/>
                </a:lnTo>
                <a:cubicBezTo>
                  <a:pt x="5989445" y="1927374"/>
                  <a:pt x="5962623" y="1915182"/>
                  <a:pt x="5947993" y="1903803"/>
                </a:cubicBezTo>
                <a:cubicBezTo>
                  <a:pt x="5933362" y="1892423"/>
                  <a:pt x="5926047" y="1878606"/>
                  <a:pt x="5926047" y="1862350"/>
                </a:cubicBezTo>
                <a:cubicBezTo>
                  <a:pt x="5926047" y="1818458"/>
                  <a:pt x="5967906" y="1796513"/>
                  <a:pt x="6051625" y="1796513"/>
                </a:cubicBezTo>
                <a:cubicBezTo>
                  <a:pt x="6123151" y="1796513"/>
                  <a:pt x="6197523" y="1807486"/>
                  <a:pt x="6274739" y="1829431"/>
                </a:cubicBezTo>
                <a:lnTo>
                  <a:pt x="6274739" y="1658743"/>
                </a:lnTo>
                <a:cubicBezTo>
                  <a:pt x="6198335" y="1629482"/>
                  <a:pt x="6117461" y="1614852"/>
                  <a:pt x="6032118" y="1614852"/>
                </a:cubicBezTo>
                <a:close/>
                <a:moveTo>
                  <a:pt x="0" y="0"/>
                </a:moveTo>
                <a:lnTo>
                  <a:pt x="8186737" y="0"/>
                </a:lnTo>
                <a:lnTo>
                  <a:pt x="8186737" y="5037771"/>
                </a:lnTo>
                <a:lnTo>
                  <a:pt x="0" y="50377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5B3F5-4EDB-0CA1-9D0C-A1F8B5DA9EB4}"/>
              </a:ext>
            </a:extLst>
          </p:cNvPr>
          <p:cNvSpPr txBox="1"/>
          <p:nvPr/>
        </p:nvSpPr>
        <p:spPr>
          <a:xfrm>
            <a:off x="7737443" y="5093146"/>
            <a:ext cx="4118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V1.0 Building your first Voice UI without explicit programming using Amazon Connect and Claude 3 on Amazon Bedrock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0385-AB6B-5603-DAC6-7DD43539EFA6}"/>
              </a:ext>
            </a:extLst>
          </p:cNvPr>
          <p:cNvSpPr txBox="1"/>
          <p:nvPr/>
        </p:nvSpPr>
        <p:spPr>
          <a:xfrm>
            <a:off x="138896" y="4523100"/>
            <a:ext cx="4689269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Charles Prosper</a:t>
            </a:r>
          </a:p>
          <a:p>
            <a:r>
              <a:rPr lang="en-US" sz="16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Principal Applied Scientist – AWS</a:t>
            </a:r>
          </a:p>
          <a:p>
            <a:endParaRPr lang="en-US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Eden Duthie</a:t>
            </a:r>
          </a:p>
          <a:p>
            <a:r>
              <a:rPr lang="en-US" sz="16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Senior Applied Science Manager – AWS</a:t>
            </a:r>
          </a:p>
          <a:p>
            <a:endParaRPr lang="en-US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Josh Passenger</a:t>
            </a:r>
          </a:p>
          <a:p>
            <a:r>
              <a:rPr lang="en-US" sz="16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Principal Builder – AWS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4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Software 2.0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0" y="1457158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a Voice UI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without the Graphical User Interface – human language – or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 combination with GUI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a sequence of optimal actions – without explicitly programming them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and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239927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0" y="1457158"/>
            <a:ext cx="113676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approaches: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Leveraging LLM reasoning capabilities (we use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ReAct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thinking mode)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Teamwork (e.g.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AutoGen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CrewAI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), collaborating agents (not used in this workshop)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workshop we show you how to build a Voice UI: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LLMs to predict the single next best action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using another LLM to have the conversation – tests specify the intent and expected action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Next workshop: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 over a trajectory of actions – working to a cost function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and evaluating LLM reasoning capabilities to solve problems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F31BA-122C-43F8-27AF-A36752D0CF31}"/>
              </a:ext>
            </a:extLst>
          </p:cNvPr>
          <p:cNvSpPr txBox="1"/>
          <p:nvPr/>
        </p:nvSpPr>
        <p:spPr>
          <a:xfrm>
            <a:off x="481013" y="4419866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8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3E0B-E5F9-B838-1473-D9A6BF3C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Lets build one now!</a:t>
            </a:r>
          </a:p>
        </p:txBody>
      </p:sp>
      <p:pic>
        <p:nvPicPr>
          <p:cNvPr id="1028" name="Picture 4" descr="They Took Our Jobs Darryl Weathers Sticker - They Took Our ...">
            <a:extLst>
              <a:ext uri="{FF2B5EF4-FFF2-40B4-BE49-F238E27FC236}">
                <a16:creationId xmlns:a16="http://schemas.microsoft.com/office/drawing/2014/main" id="{F6556040-45D4-A28A-F3DE-570B4646B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1822450"/>
            <a:ext cx="25273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64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EF813-5644-1492-6804-3582ACFF96F9}"/>
              </a:ext>
            </a:extLst>
          </p:cNvPr>
          <p:cNvSpPr txBox="1"/>
          <p:nvPr/>
        </p:nvSpPr>
        <p:spPr>
          <a:xfrm>
            <a:off x="1940687" y="2071869"/>
            <a:ext cx="83106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radley Hand" pitchFamily="2" charset="77"/>
                <a:cs typeface="Apple Chancery" panose="03020702040506060504" pitchFamily="66" charset="-79"/>
              </a:rPr>
              <a:t>+44 8372 9282</a:t>
            </a:r>
          </a:p>
          <a:p>
            <a:pPr algn="ctr"/>
            <a:r>
              <a:rPr lang="en-US" sz="3200" dirty="0">
                <a:latin typeface="Bradley Hand" pitchFamily="2" charset="77"/>
                <a:cs typeface="Apple Chancery" panose="03020702040506060504" pitchFamily="66" charset="-79"/>
              </a:rPr>
              <a:t>call </a:t>
            </a:r>
            <a:r>
              <a:rPr lang="en-US" sz="3200" dirty="0" err="1">
                <a:latin typeface="Bradley Hand" pitchFamily="2" charset="77"/>
                <a:cs typeface="Apple Chancery" panose="03020702040506060504" pitchFamily="66" charset="-79"/>
              </a:rPr>
              <a:t>ChaiWalla</a:t>
            </a:r>
            <a:r>
              <a:rPr lang="en-US" sz="3200" dirty="0">
                <a:latin typeface="Bradley Hand" pitchFamily="2" charset="77"/>
                <a:cs typeface="Apple Chancery" panose="03020702040506060504" pitchFamily="66" charset="-79"/>
              </a:rPr>
              <a:t> for a good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DB620-D731-4C6C-D012-1FC5ECC45224}"/>
              </a:ext>
            </a:extLst>
          </p:cNvPr>
          <p:cNvSpPr txBox="1"/>
          <p:nvPr/>
        </p:nvSpPr>
        <p:spPr>
          <a:xfrm>
            <a:off x="3764015" y="3729440"/>
            <a:ext cx="46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 asking to top up your mobile phone balance</a:t>
            </a:r>
          </a:p>
        </p:txBody>
      </p:sp>
    </p:spTree>
    <p:extLst>
      <p:ext uri="{BB962C8B-B14F-4D97-AF65-F5344CB8AC3E}">
        <p14:creationId xmlns:p14="http://schemas.microsoft.com/office/powerpoint/2010/main" val="109234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TLDR – Creating Voice UIs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FBB47-CB37-CACB-A3BE-42BD6FCC0ED7}"/>
              </a:ext>
            </a:extLst>
          </p:cNvPr>
          <p:cNvSpPr txBox="1"/>
          <p:nvPr/>
        </p:nvSpPr>
        <p:spPr>
          <a:xfrm>
            <a:off x="343311" y="1196680"/>
            <a:ext cx="673125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 will leave you with a framework that allows you to: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Have conversations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Provision information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Plan and execute tasks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Utilize tools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88C89-26D7-ABE9-9A2A-27F38193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2283">
            <a:off x="8235143" y="1718907"/>
            <a:ext cx="3180191" cy="39801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6FF702-8964-0DD7-8155-CFD199B59CDF}"/>
              </a:ext>
            </a:extLst>
          </p:cNvPr>
          <p:cNvSpPr txBox="1"/>
          <p:nvPr/>
        </p:nvSpPr>
        <p:spPr>
          <a:xfrm>
            <a:off x="415500" y="5284116"/>
            <a:ext cx="5834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This is still an active research area. The goal is to give you the tools to start experimenting now. </a:t>
            </a: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10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FBB47-CB37-CACB-A3BE-42BD6FCC0ED7}"/>
              </a:ext>
            </a:extLst>
          </p:cNvPr>
          <p:cNvSpPr txBox="1"/>
          <p:nvPr/>
        </p:nvSpPr>
        <p:spPr>
          <a:xfrm>
            <a:off x="343311" y="1444458"/>
            <a:ext cx="5547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Chatbot Evolution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Dialog Trees, Intent Extraction and Slot Filling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Generalising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using Reinforcement Learning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an LLM for planning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your first Voice UI</a:t>
            </a:r>
          </a:p>
        </p:txBody>
      </p:sp>
    </p:spTree>
    <p:extLst>
      <p:ext uri="{BB962C8B-B14F-4D97-AF65-F5344CB8AC3E}">
        <p14:creationId xmlns:p14="http://schemas.microsoft.com/office/powerpoint/2010/main" val="350327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Voice UI Evolution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1" y="1457158"/>
            <a:ext cx="10729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Chatbots trace back to the 1960’s with Eliza pioneering the field. Eliza was rules based, to date not much has changed. Lex/Dialog Flow/Rasa … are all still dialog based.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052E-8432-A85B-519D-F50FDA60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42" y="2420792"/>
            <a:ext cx="6272915" cy="36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2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Understanding Dialog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1" y="1457158"/>
            <a:ext cx="6686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Everything is set in stone, literally!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Dialog Trees Logic: Logic in dialog trees is rigidly defined.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Keywords trigger specific intents.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Extraction: Key details are extracted into slots for processing.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Navigation: Progress through nodes based on user choices.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could also consider this to be a hardcoded policy, we will get to those soon.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D4E96-BE26-1B09-86FA-DBD5B7D1B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148" y="660685"/>
            <a:ext cx="4957852" cy="6197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5B7A4-A8B1-3341-C6FF-8A934D61AE44}"/>
              </a:ext>
            </a:extLst>
          </p:cNvPr>
          <p:cNvSpPr txBox="1"/>
          <p:nvPr/>
        </p:nvSpPr>
        <p:spPr>
          <a:xfrm>
            <a:off x="8350999" y="1194537"/>
            <a:ext cx="328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Chad - Modern Chatbot Designer</a:t>
            </a:r>
          </a:p>
        </p:txBody>
      </p:sp>
    </p:spTree>
    <p:extLst>
      <p:ext uri="{BB962C8B-B14F-4D97-AF65-F5344CB8AC3E}">
        <p14:creationId xmlns:p14="http://schemas.microsoft.com/office/powerpoint/2010/main" val="329160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Empowering Agents with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1" y="1457158"/>
            <a:ext cx="604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Dialog Trees could be reposed as a Policy, a fancy way of calling a function that returns an action.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policies don’t need to be deterministic.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field of Reinforcement Learning (RL) is devoted to selecting optimal actions.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1C17C-1341-489D-E2D9-BC1B9BB4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12" y="2101518"/>
            <a:ext cx="4288489" cy="668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38CFDD-34DC-3CA2-B9BF-1130D5EA0EDA}"/>
              </a:ext>
            </a:extLst>
          </p:cNvPr>
          <p:cNvSpPr txBox="1"/>
          <p:nvPr/>
        </p:nvSpPr>
        <p:spPr>
          <a:xfrm>
            <a:off x="7986713" y="1444291"/>
            <a:ext cx="237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Policy( state ) =&gt; Action</a:t>
            </a:r>
          </a:p>
        </p:txBody>
      </p:sp>
      <p:pic>
        <p:nvPicPr>
          <p:cNvPr id="12" name="Picture 2" descr="machine learning - In UCB, is the actual upper bound an upper bound of an  one-sided or two-sided confidence interval? - Artificial Intelligence Stack  Exchange">
            <a:extLst>
              <a:ext uri="{FF2B5EF4-FFF2-40B4-BE49-F238E27FC236}">
                <a16:creationId xmlns:a16="http://schemas.microsoft.com/office/drawing/2014/main" id="{9151E955-E9F3-D757-0899-79BF6947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3012" y="3426024"/>
            <a:ext cx="4336767" cy="19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8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Simplifying Reinforcement Learning with Large Language Models (LLMs)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1" y="1457158"/>
            <a:ext cx="60432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Crafting RL formulations (States + Action Spaces and Rewards) can be very intricate.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LLM’s as a policy allows us to work in the latent space of language. They can act as action choosing wizards.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LLM’s have also shown some capability to predict future trajectories. We have used them successfully at Heineken to optimize their mashing process and their bottling facilities.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F31BA-122C-43F8-27AF-A36752D0CF31}"/>
              </a:ext>
            </a:extLst>
          </p:cNvPr>
          <p:cNvSpPr txBox="1"/>
          <p:nvPr/>
        </p:nvSpPr>
        <p:spPr>
          <a:xfrm>
            <a:off x="481013" y="4419866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AU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AC930-7CFD-61B2-EB94-FEC6A1270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39" y="1004769"/>
            <a:ext cx="4053934" cy="30217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52023-C57E-EE17-739D-C29720EB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39" y="4302749"/>
            <a:ext cx="4053934" cy="21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5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3C11-B25D-A543-A1FB-97563735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11" y="11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LLMs are ideal to implement a Voice 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A9EC6-7042-B219-0C69-7D643B095F9D}"/>
              </a:ext>
            </a:extLst>
          </p:cNvPr>
          <p:cNvSpPr txBox="1"/>
          <p:nvPr/>
        </p:nvSpPr>
        <p:spPr>
          <a:xfrm>
            <a:off x="343310" y="1457158"/>
            <a:ext cx="105155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can have a true conversation, considering the past and remembering the context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pose clarifying questions to refine their choices and interpret vague requests effectively.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can automatically understand intent, even fill-in gaps in language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can be augmented with search capabilities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can take actions – and hence can do anything a computer can do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LLMs have basic reasoning capabilities which allow them to solve customer problems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 me choose which product to buy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Help me resolve my current technical product issue. (e.g. restart your modem)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 out which tool is right for me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F31BA-122C-43F8-27AF-A36752D0CF31}"/>
              </a:ext>
            </a:extLst>
          </p:cNvPr>
          <p:cNvSpPr txBox="1"/>
          <p:nvPr/>
        </p:nvSpPr>
        <p:spPr>
          <a:xfrm>
            <a:off x="481013" y="4419866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br>
              <a:rPr lang="en-A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1721</Words>
  <Application>Microsoft Macintosh PowerPoint</Application>
  <PresentationFormat>Widescreen</PresentationFormat>
  <Paragraphs>154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Amazon Ember</vt:lpstr>
      <vt:lpstr>Arial</vt:lpstr>
      <vt:lpstr>Bradley Hand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TLDR – Creating Voice UIs</vt:lpstr>
      <vt:lpstr>Agenda</vt:lpstr>
      <vt:lpstr>Voice UI Evolution</vt:lpstr>
      <vt:lpstr>Understanding Dialog Trees</vt:lpstr>
      <vt:lpstr>Empowering Agents with Reinforcement Learning</vt:lpstr>
      <vt:lpstr>Simplifying Reinforcement Learning with Large Language Models (LLMs)</vt:lpstr>
      <vt:lpstr>LLMs are ideal to implement a Voice UI</vt:lpstr>
      <vt:lpstr>Software 2.0</vt:lpstr>
      <vt:lpstr>The method</vt:lpstr>
      <vt:lpstr>Lets build one now!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Agents Workshop</dc:title>
  <dc:creator>Prosper, Charles</dc:creator>
  <cp:lastModifiedBy>Eden Duthie</cp:lastModifiedBy>
  <cp:revision>54</cp:revision>
  <dcterms:created xsi:type="dcterms:W3CDTF">2024-03-18T00:22:18Z</dcterms:created>
  <dcterms:modified xsi:type="dcterms:W3CDTF">2024-04-19T03:01:31Z</dcterms:modified>
</cp:coreProperties>
</file>